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1" r:id="rId18"/>
    <p:sldId id="272" r:id="rId19"/>
    <p:sldId id="273" r:id="rId20"/>
    <p:sldId id="275" r:id="rId21"/>
    <p:sldId id="276" r:id="rId22"/>
    <p:sldId id="277" r:id="rId23"/>
    <p:sldId id="307" r:id="rId24"/>
    <p:sldId id="278" r:id="rId25"/>
    <p:sldId id="279" r:id="rId26"/>
    <p:sldId id="280" r:id="rId27"/>
    <p:sldId id="295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9" r:id="rId37"/>
    <p:sldId id="289" r:id="rId38"/>
    <p:sldId id="291" r:id="rId39"/>
    <p:sldId id="292" r:id="rId40"/>
    <p:sldId id="293" r:id="rId41"/>
    <p:sldId id="294" r:id="rId42"/>
    <p:sldId id="296" r:id="rId43"/>
    <p:sldId id="297" r:id="rId44"/>
    <p:sldId id="300" r:id="rId45"/>
    <p:sldId id="298" r:id="rId46"/>
    <p:sldId id="306" r:id="rId47"/>
    <p:sldId id="305" r:id="rId48"/>
    <p:sldId id="302" r:id="rId49"/>
    <p:sldId id="303" r:id="rId50"/>
    <p:sldId id="304" r:id="rId51"/>
    <p:sldId id="308" r:id="rId52"/>
    <p:sldId id="309" r:id="rId53"/>
    <p:sldId id="313" r:id="rId54"/>
    <p:sldId id="314" r:id="rId55"/>
    <p:sldId id="315" r:id="rId56"/>
    <p:sldId id="310" r:id="rId57"/>
    <p:sldId id="311" r:id="rId58"/>
    <p:sldId id="312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7" r:id="rId70"/>
    <p:sldId id="334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6" r:id="rId80"/>
    <p:sldId id="337" r:id="rId81"/>
    <p:sldId id="338" r:id="rId82"/>
    <p:sldId id="339" r:id="rId83"/>
    <p:sldId id="341" r:id="rId84"/>
    <p:sldId id="340" r:id="rId85"/>
    <p:sldId id="355" r:id="rId86"/>
    <p:sldId id="342" r:id="rId87"/>
    <p:sldId id="344" r:id="rId88"/>
    <p:sldId id="345" r:id="rId89"/>
    <p:sldId id="346" r:id="rId90"/>
    <p:sldId id="356" r:id="rId91"/>
    <p:sldId id="357" r:id="rId92"/>
    <p:sldId id="351" r:id="rId93"/>
    <p:sldId id="350" r:id="rId94"/>
    <p:sldId id="348" r:id="rId95"/>
    <p:sldId id="347" r:id="rId96"/>
    <p:sldId id="349" r:id="rId97"/>
    <p:sldId id="352" r:id="rId98"/>
    <p:sldId id="353" r:id="rId99"/>
    <p:sldId id="354" r:id="rId100"/>
    <p:sldId id="358" r:id="rId101"/>
    <p:sldId id="388" r:id="rId102"/>
    <p:sldId id="389" r:id="rId103"/>
    <p:sldId id="391" r:id="rId104"/>
    <p:sldId id="390" r:id="rId105"/>
    <p:sldId id="393" r:id="rId106"/>
    <p:sldId id="395" r:id="rId107"/>
    <p:sldId id="359" r:id="rId108"/>
    <p:sldId id="392" r:id="rId109"/>
    <p:sldId id="394" r:id="rId110"/>
    <p:sldId id="360" r:id="rId111"/>
    <p:sldId id="382" r:id="rId112"/>
    <p:sldId id="362" r:id="rId113"/>
    <p:sldId id="363" r:id="rId114"/>
    <p:sldId id="375" r:id="rId115"/>
    <p:sldId id="365" r:id="rId116"/>
    <p:sldId id="364" r:id="rId117"/>
    <p:sldId id="368" r:id="rId118"/>
    <p:sldId id="369" r:id="rId119"/>
    <p:sldId id="367" r:id="rId120"/>
    <p:sldId id="366" r:id="rId121"/>
    <p:sldId id="370" r:id="rId122"/>
    <p:sldId id="371" r:id="rId123"/>
    <p:sldId id="372" r:id="rId124"/>
    <p:sldId id="383" r:id="rId125"/>
    <p:sldId id="373" r:id="rId126"/>
    <p:sldId id="384" r:id="rId127"/>
    <p:sldId id="374" r:id="rId128"/>
    <p:sldId id="376" r:id="rId129"/>
    <p:sldId id="378" r:id="rId130"/>
    <p:sldId id="377" r:id="rId131"/>
    <p:sldId id="381" r:id="rId132"/>
    <p:sldId id="379" r:id="rId133"/>
    <p:sldId id="380" r:id="rId134"/>
    <p:sldId id="385" r:id="rId135"/>
    <p:sldId id="386" r:id="rId136"/>
    <p:sldId id="387" r:id="rId1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17" autoAdjust="0"/>
  </p:normalViewPr>
  <p:slideViewPr>
    <p:cSldViewPr snapToGrid="0">
      <p:cViewPr varScale="1">
        <p:scale>
          <a:sx n="98" d="100"/>
          <a:sy n="98" d="100"/>
        </p:scale>
        <p:origin x="6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5723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564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1124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9930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1D65B-2311-4550-8BB9-D4A91667F2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EEDD7F9-FB29-4ADB-802D-006E7E8CAE5A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F3CCB-578A-4C9A-BFFD-D77384FC69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D9A313-0994-4440-B1A0-731C2BFF2C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55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781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0041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526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23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92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758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923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89472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541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64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" y="535359"/>
            <a:ext cx="10080625" cy="4258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058"/>
            <a:ext cx="10080624" cy="23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Atari stuff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Two papers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2013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End to end deep reinforcement learning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generalize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Same algorithm, network structure and parameters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First step towards a general </a:t>
            </a:r>
            <a:r>
              <a:rPr lang="en-GB" dirty="0" err="1">
                <a:latin typeface="Noto Sans CJK JP Light"/>
              </a:rPr>
              <a:t>articifial</a:t>
            </a:r>
            <a:r>
              <a:rPr lang="en-GB" dirty="0">
                <a:latin typeface="Noto Sans CJK JP Light"/>
              </a:rPr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Reward counting!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controls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Vanilla Q-Learning suffers from instability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Especially when combined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Non </a:t>
            </a:r>
            <a:r>
              <a:rPr lang="en-GB" dirty="0" err="1">
                <a:latin typeface="Noto Sans CJK JP Light"/>
              </a:rPr>
              <a:t>iid</a:t>
            </a:r>
            <a:r>
              <a:rPr lang="en-GB" dirty="0">
                <a:latin typeface="Noto Sans CJK JP Light"/>
              </a:rPr>
              <a:t>!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target network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memory of last 1 million frames</a:t>
            </a:r>
          </a:p>
          <a:p>
            <a:r>
              <a:rPr lang="en-US" dirty="0"/>
              <a:t>network trained using batches of 32-64 random samples</a:t>
            </a:r>
          </a:p>
          <a:p>
            <a:r>
              <a:rPr lang="en-US" dirty="0"/>
              <a:t>averaging of behavior distribution</a:t>
            </a:r>
          </a:p>
          <a:p>
            <a:r>
              <a:rPr lang="en-US" dirty="0"/>
              <a:t>data efficiency (reuse experience multiple times)</a:t>
            </a:r>
          </a:p>
          <a:p>
            <a:r>
              <a:rPr lang="en-US" dirty="0"/>
              <a:t>avoids the correlation of s to s’ (within trajectory)</a:t>
            </a:r>
          </a:p>
          <a:p>
            <a:r>
              <a:rPr lang="en-US" dirty="0"/>
              <a:t>allows seeding with human expert experience</a:t>
            </a: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Identical Q-network with frozen weights – used to create target</a:t>
            </a:r>
          </a:p>
          <a:p>
            <a:r>
              <a:rPr lang="en-US" dirty="0"/>
              <a:t>Every t steps (10,000 – 100,000), parameters from main Q copied to target</a:t>
            </a:r>
          </a:p>
          <a:p>
            <a:r>
              <a:rPr lang="en-US" dirty="0"/>
              <a:t>More stable training – no longer bootstrapping from the same function, but from an old &amp; fixed version of Q(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br>
              <a:rPr lang="en-US" dirty="0"/>
            </a:b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579F2-796A-4DF0-9A47-922912FB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6" y="1674946"/>
            <a:ext cx="10080625" cy="53641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25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Independent and identically distributed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May not be realistic in practice!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generate a policy from the value function (</a:t>
            </a:r>
            <a:r>
              <a:rPr lang="en-GB" dirty="0" err="1">
                <a:latin typeface="Noto Sans CJK JP Light"/>
              </a:rPr>
              <a:t>ie</a:t>
            </a:r>
            <a:r>
              <a:rPr lang="en-GB" dirty="0">
                <a:latin typeface="Noto Sans CJK JP Light"/>
              </a:rPr>
              <a:t> the argmax across all actions)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limited to deterministic policies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gradient methods </a:t>
            </a:r>
            <a:r>
              <a:rPr lang="en-GB" b="1" dirty="0">
                <a:solidFill>
                  <a:schemeClr val="accent6"/>
                </a:solidFill>
              </a:rPr>
              <a:t>parameterize a policy directly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We then change our parameters (weights) along the gradient that maximizes future expected discounted return</a:t>
            </a:r>
          </a:p>
        </p:txBody>
      </p:sp>
    </p:spTree>
    <p:extLst>
      <p:ext uri="{BB962C8B-B14F-4D97-AF65-F5344CB8AC3E}">
        <p14:creationId xmlns:p14="http://schemas.microsoft.com/office/powerpoint/2010/main" val="10420924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=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–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– pick an optimization algorithm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ie</a:t>
            </a:r>
            <a:r>
              <a:rPr lang="en-GB" sz="2800" dirty="0">
                <a:latin typeface="Noto Sans CJK JP Light"/>
              </a:rPr>
              <a:t>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49" y="3456264"/>
            <a:ext cx="2887115" cy="2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helps with exploration &amp; non-stationary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requires a discrete action space to argmax across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Policies can parametrize an action directly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 suffers from the curse of dimensionality in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take the argmax of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Q(</a:t>
            </a:r>
            <a:r>
              <a:rPr lang="en-GB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GB" sz="2800" dirty="0">
                <a:latin typeface="Noto Sans CJK JP Light"/>
              </a:rPr>
              <a:t> across all possible actions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if we have a lot of possible actions = lots of computation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stability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is aggressive &amp; unstable (because of the max)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Using a gradient based method allows us to slowly change parameters in the direction of more return </a:t>
            </a:r>
          </a:p>
        </p:txBody>
      </p:sp>
    </p:spTree>
    <p:extLst>
      <p:ext uri="{BB962C8B-B14F-4D97-AF65-F5344CB8AC3E}">
        <p14:creationId xmlns:p14="http://schemas.microsoft.com/office/powerpoint/2010/main" val="27167590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dirty="0"/>
              <a:t>introduction to reinforcement learning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0A1CAE8-833E-4645-BEE2-DC3FE637CA2D}"/>
              </a:ext>
            </a:extLst>
          </p:cNvPr>
          <p:cNvSpPr txBox="1">
            <a:spLocks/>
          </p:cNvSpPr>
          <p:nvPr/>
        </p:nvSpPr>
        <p:spPr>
          <a:xfrm>
            <a:off x="6070059" y="1769040"/>
            <a:ext cx="3505579" cy="5572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</a:t>
            </a:r>
            <a:r>
              <a:rPr lang="en-US" sz="2800" baseline="-250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= 10 min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a2) = 5 min</a:t>
            </a:r>
          </a:p>
          <a:p>
            <a:pPr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Vs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π(s)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r>
              <a:rPr lang="en-GB" sz="2800" b="1" dirty="0">
                <a:solidFill>
                  <a:schemeClr val="accent2"/>
                </a:solidFill>
                <a:latin typeface="Noto Sans CJK JP Light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Less sample efficient (value function methods extract more information from the data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Discrete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probable was the action (for our current policy)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good was that action (</a:t>
            </a:r>
            <a:r>
              <a:rPr lang="en-GB" dirty="0" err="1">
                <a:solidFill>
                  <a:schemeClr val="tx1"/>
                </a:solidFill>
                <a:latin typeface="Noto Sans CJK JP Light"/>
              </a:rPr>
              <a:t>ie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the return)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Increase the probability for good paths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Decrease the probability of bad actions</a:t>
            </a:r>
          </a:p>
        </p:txBody>
      </p:sp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Our gradient depends on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how likely an action was for that policy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the magnitude of the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 –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2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difference methods to approximate the returns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Actor-Critic = state of the art (AC3)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 two functions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Actor = a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Critic = a value function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26622914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/>
              <a:t>Policy gradients</a:t>
            </a:r>
          </a:p>
          <a:p>
            <a:pPr lvl="0" algn="ctr"/>
            <a:r>
              <a:rPr lang="en-GB" sz="2000"/>
              <a:t>Parameterize a policy</a:t>
            </a:r>
          </a:p>
          <a:p>
            <a:pPr lvl="0" algn="ctr"/>
            <a:r>
              <a:rPr lang="en-GB" sz="200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US" dirty="0"/>
              <a:t>M</a:t>
            </a:r>
            <a:r>
              <a:rPr lang="en-GB" dirty="0" err="1"/>
              <a:t>anufacturing</a:t>
            </a:r>
            <a:endParaRPr lang="en-GB" dirty="0"/>
          </a:p>
          <a:p>
            <a:pPr lvl="0"/>
            <a:r>
              <a:rPr lang="en-US" dirty="0"/>
              <a:t>E</a:t>
            </a:r>
            <a:r>
              <a:rPr lang="en-GB" dirty="0" err="1"/>
              <a:t>nergy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RL is 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are a tool that reinforcement learners can use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 = using neural networks (NN)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 = using multiple layer NN to approximate/parameterize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We can use feedforward, convolutional or recurrent NN to do the approximation/parametrization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</a:t>
            </a:r>
          </a:p>
          <a:p>
            <a:r>
              <a:rPr lang="en-US" sz="2400" dirty="0"/>
              <a:t>nomenclature &amp; definitions</a:t>
            </a:r>
          </a:p>
          <a:p>
            <a:r>
              <a:rPr lang="en-US" sz="2400" dirty="0"/>
              <a:t>background &amp; terminology</a:t>
            </a:r>
          </a:p>
          <a:p>
            <a:endParaRPr lang="en-US" sz="2400" dirty="0"/>
          </a:p>
          <a:p>
            <a:r>
              <a:rPr lang="en-US" sz="2400" dirty="0"/>
              <a:t>Two</a:t>
            </a:r>
          </a:p>
          <a:p>
            <a:r>
              <a:rPr lang="en-US" sz="2400" dirty="0"/>
              <a:t>introduction to reinforcement learning</a:t>
            </a:r>
          </a:p>
          <a:p>
            <a:r>
              <a:rPr lang="en-US" sz="2400" dirty="0"/>
              <a:t>Markov Decision Processes</a:t>
            </a:r>
          </a:p>
          <a:p>
            <a:endParaRPr lang="en-US" sz="2400" dirty="0"/>
          </a:p>
          <a:p>
            <a:r>
              <a:rPr lang="en-US" sz="2400" dirty="0"/>
              <a:t>three - value functions</a:t>
            </a:r>
          </a:p>
          <a:p>
            <a:r>
              <a:rPr lang="en-US" sz="2400" dirty="0"/>
              <a:t>Approximation using dynamic programming, Monte Carlo &amp; temporal difference methods</a:t>
            </a:r>
          </a:p>
          <a:p>
            <a:r>
              <a:rPr lang="en-US" sz="2400" dirty="0"/>
              <a:t>DeepMind 2013 &amp; 2015 Atari Deep Q-Learning</a:t>
            </a:r>
            <a:endParaRPr lang="en-GB" sz="2400" dirty="0"/>
          </a:p>
          <a:p>
            <a:endParaRPr lang="en-US" sz="2400" dirty="0"/>
          </a:p>
          <a:p>
            <a:r>
              <a:rPr lang="en-US" sz="2400" dirty="0"/>
              <a:t>four - policy gradients</a:t>
            </a:r>
          </a:p>
          <a:p>
            <a:r>
              <a:rPr lang="en-US" sz="2400" dirty="0"/>
              <a:t>Actor-Critic</a:t>
            </a:r>
          </a:p>
          <a:p>
            <a:r>
              <a:rPr lang="en-US" sz="2400" dirty="0"/>
              <a:t>AlphaGo</a:t>
            </a:r>
            <a:endParaRPr lang="en-GB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1AD-F2AA-40BB-BF57-48E90118B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Data is generated by the learner</a:t>
            </a:r>
          </a:p>
          <a:p>
            <a:pPr lvl="1">
              <a:buNone/>
            </a:pPr>
            <a:r>
              <a:rPr lang="en-GB" sz="2800" dirty="0"/>
              <a:t>supervised learning = only as good as the dataset</a:t>
            </a:r>
          </a:p>
          <a:p>
            <a:pPr lvl="1">
              <a:buNone/>
            </a:pPr>
            <a:r>
              <a:rPr lang="en-GB" sz="2800" dirty="0"/>
              <a:t>reinforcement learning = can generate more data through high quality policies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Data has the form</a:t>
            </a:r>
          </a:p>
          <a:p>
            <a:pPr lvl="1">
              <a:buNone/>
            </a:pPr>
            <a:r>
              <a:rPr lang="en-GB" sz="2800" dirty="0"/>
              <a:t>(state, action, reward, next state)</a:t>
            </a:r>
          </a:p>
          <a:p>
            <a:pPr lvl="1"/>
            <a:endParaRPr lang="en-GB" dirty="0"/>
          </a:p>
          <a:p>
            <a:pPr lvl="0">
              <a:buNone/>
            </a:pPr>
            <a:r>
              <a:rPr lang="en-GB" dirty="0"/>
              <a:t>It’s not clear what we should do with this dataset!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/>
              <a:t>1 – Exploration vs exploitation</a:t>
            </a:r>
          </a:p>
          <a:p>
            <a:pPr lvl="0"/>
            <a:endParaRPr lang="en-GB"/>
          </a:p>
          <a:p>
            <a:pPr lvl="0"/>
            <a:r>
              <a:rPr lang="en-GB"/>
              <a:t>2 – Data</a:t>
            </a:r>
          </a:p>
          <a:p>
            <a:pPr lvl="0"/>
            <a:endParaRPr lang="en-GB"/>
          </a:p>
          <a:p>
            <a:pPr lvl="0"/>
            <a:r>
              <a:rPr lang="en-GB"/>
              <a:t>3 – Credit assignment</a:t>
            </a:r>
          </a:p>
          <a:p>
            <a:pPr lvl="1"/>
            <a:endParaRPr lang="en-GB"/>
          </a:p>
          <a:p>
            <a:pPr lvl="0"/>
            <a:r>
              <a:rPr lang="en-GB"/>
              <a:t>4 – Sample efficiency</a:t>
            </a:r>
          </a:p>
          <a:p>
            <a:pPr lvl="1">
              <a:buNone/>
            </a:pPr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(credit assignment harder)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b="1" dirty="0">
                <a:solidFill>
                  <a:srgbClr val="92D05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Receiving a certain sample of experience occurs only because we sampled another, correlated experience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>
              <a:buNone/>
            </a:pPr>
            <a:r>
              <a:rPr lang="en-US" dirty="0"/>
              <a:t>Environment can be non stationary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identically distributed assumption of </a:t>
            </a:r>
            <a:r>
              <a:rPr lang="en-GB" dirty="0" err="1"/>
              <a:t>iid</a:t>
            </a:r>
            <a:endParaRPr lang="en-GB" dirty="0"/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GB" dirty="0"/>
              <a:t>Reinforcement learning is always breaking supervised learning assumptions about data quality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How do we know which actions gave us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can often be</a:t>
            </a:r>
          </a:p>
          <a:p>
            <a:pPr lvl="1">
              <a:buNone/>
            </a:pPr>
            <a:r>
              <a:rPr lang="en-GB" dirty="0"/>
              <a:t>delayed – benefit of action only seen later  </a:t>
            </a:r>
          </a:p>
          <a:p>
            <a:pPr lvl="1">
              <a:buNone/>
            </a:pPr>
            <a:r>
              <a:rPr lang="en-GB" dirty="0"/>
              <a:t>sparse – 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problem</a:t>
            </a: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C5E6-D968-4162-924A-7F30EA0322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prediction/decisions using only the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prediction or 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It’s not required that all reinforcement learning problems are true MDPs – it’s more of an ideal or a useful model for non MDPs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partially observed MDPs</a:t>
            </a:r>
          </a:p>
          <a:p>
            <a:pPr lvl="1">
              <a:buNone/>
            </a:pPr>
            <a:r>
              <a:rPr lang="en-GB" sz="2800" dirty="0"/>
              <a:t>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 but still might be able to train a good agent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CEA358-C752-4B55-A9DB-F3502DB1B868}"/>
              </a:ext>
            </a:extLst>
          </p:cNvPr>
          <p:cNvSpPr txBox="1">
            <a:spLocks/>
          </p:cNvSpPr>
          <p:nvPr/>
        </p:nvSpPr>
        <p:spPr>
          <a:xfrm>
            <a:off x="503998" y="2015999"/>
            <a:ext cx="8899883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states 		 		</a:t>
            </a:r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actions 				</a:t>
            </a:r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State transition function 		</a:t>
            </a:r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</a:t>
            </a:r>
            <a:endParaRPr lang="en-US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Reward function				</a:t>
            </a:r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Initial state distribution 		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Discount factor 				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</a:p>
          <a:p>
            <a:pPr>
              <a:buNone/>
            </a:pPr>
            <a:r>
              <a:rPr lang="en-US" dirty="0" err="1">
                <a:solidFill>
                  <a:sysClr val="windowText" lastClr="000000"/>
                </a:solidFill>
              </a:rPr>
              <a:t>Horizion</a:t>
            </a:r>
            <a:r>
              <a:rPr lang="en-GB" dirty="0">
                <a:solidFill>
                  <a:sysClr val="windowText" lastClr="000000"/>
                </a:solidFill>
              </a:rPr>
              <a:t>					</a:t>
            </a:r>
            <a:r>
              <a:rPr lang="en-GB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en-US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 – some algorithms can only work with discrete spaces</a:t>
            </a:r>
          </a:p>
          <a:p>
            <a:pPr lvl="1">
              <a:buNone/>
            </a:pP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r>
              <a:rPr lang="en-GB" dirty="0"/>
              <a:t>Always possible to discretize a continuous action space</a:t>
            </a:r>
          </a:p>
          <a:p>
            <a:pPr lvl="1">
              <a:buNone/>
            </a:pPr>
            <a:r>
              <a:rPr lang="en-US" sz="2800" dirty="0"/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r>
              <a:rPr lang="en-GB" dirty="0"/>
              <a:t>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3288483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9" y="4446165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3288483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D01E3E6-97FA-4243-830D-A3988228F407}"/>
              </a:ext>
            </a:extLst>
          </p:cNvPr>
          <p:cNvSpPr txBox="1">
            <a:spLocks/>
          </p:cNvSpPr>
          <p:nvPr/>
        </p:nvSpPr>
        <p:spPr>
          <a:xfrm>
            <a:off x="510424" y="1845577"/>
            <a:ext cx="8834912" cy="1334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factor in what kind of agent we can use!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 n-d array per time step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Scalar per time step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b="1" dirty="0">
                <a:solidFill>
                  <a:srgbClr val="92D050"/>
                </a:solidFill>
                <a:ea typeface="+mn-ea"/>
                <a:cs typeface="+mn-cs"/>
              </a:rPr>
              <a:t> maximize expected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(even if it’s a bad one!)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Can also choose to learn value functions or environment models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Both of these are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Policy - 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73A2D-1B57-4718-BDA2-A9B1170A21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Rules to select actions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Always follow a policy</a:t>
            </a:r>
          </a:p>
          <a:p>
            <a:pPr lvl="4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act randomly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always pick specific action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optimal (</a:t>
            </a:r>
            <a:r>
              <a:rPr lang="en-GB" sz="2800" dirty="0"/>
              <a:t>π*)</a:t>
            </a: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Deterministic or stochastic policies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Policy - 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Predicts environment response to actions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predicts s’, r from s, a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not predicting G (return)!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Sample vs. distributional model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Model has to be learnt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Model free RL is currently more powerful than model based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	V</a:t>
            </a:r>
            <a:r>
              <a:rPr lang="en-GB" sz="2400" b="0" i="1" u="none" strike="noStrike" kern="1200" cap="none" baseline="-3300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π</a:t>
            </a:r>
            <a:r>
              <a:rPr lang="en-GB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P(s’</a:t>
            </a: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|</a:t>
            </a:r>
            <a:r>
              <a:rPr lang="en-GB" sz="24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s,a</a:t>
            </a: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 – stochastic environment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 – hyperbolic discounting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 – time value of money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Credit assignment</a:t>
            </a:r>
          </a:p>
          <a:p>
            <a:pPr>
              <a:buNone/>
            </a:pPr>
            <a:r>
              <a:rPr lang="en-GB" dirty="0"/>
              <a:t>Exploration vs exploitation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Two objects – three signals</a:t>
            </a:r>
          </a:p>
          <a:p>
            <a:pPr>
              <a:buNone/>
            </a:pPr>
            <a:r>
              <a:rPr lang="en-GB" sz="2800" dirty="0"/>
              <a:t>Agent &amp; environment.  State, reward &amp; action</a:t>
            </a:r>
          </a:p>
          <a:p>
            <a:pPr>
              <a:buNone/>
            </a:pPr>
            <a:r>
              <a:rPr lang="en-GB" dirty="0"/>
              <a:t>Policy = rules to select actions</a:t>
            </a:r>
          </a:p>
          <a:p>
            <a:pPr>
              <a:buNone/>
            </a:pPr>
            <a:r>
              <a:rPr lang="en-GB" dirty="0"/>
              <a:t>Environment model = predicts next state &amp; reward</a:t>
            </a:r>
          </a:p>
          <a:p>
            <a:pPr>
              <a:buNone/>
            </a:pPr>
            <a:r>
              <a:rPr lang="en-GB" dirty="0"/>
              <a:t>Return = 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736C5C-C0E9-4599-B603-9CC906DBA0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05039"/>
            <a:ext cx="9071640" cy="4384440"/>
          </a:xfrm>
        </p:spPr>
        <p:txBody>
          <a:bodyPr/>
          <a:lstStyle/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GB" sz="2400" dirty="0"/>
              <a:t>= state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s’    </a:t>
            </a:r>
            <a:r>
              <a:rPr lang="en-GB" sz="2400" dirty="0"/>
              <a:t>=  next state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400" dirty="0"/>
              <a:t>     = action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      </a:t>
            </a:r>
            <a:r>
              <a:rPr lang="en-GB" sz="2400" dirty="0"/>
              <a:t>= reward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GB" sz="2400" dirty="0"/>
              <a:t>    = discounted return after t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  </a:t>
            </a:r>
            <a:r>
              <a:rPr lang="en-GB" sz="2400" dirty="0"/>
              <a:t>    = discount factor 	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Experience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a, r s’)</a:t>
            </a:r>
          </a:p>
          <a:p>
            <a:pPr lvl="0"/>
            <a:r>
              <a:rPr lang="en-GB" sz="2400" dirty="0"/>
              <a:t>Markov Decision Process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A, P, R, 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 H)  </a:t>
            </a:r>
          </a:p>
          <a:p>
            <a:pPr lvl="0"/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F82B8-9514-4756-A059-00FF5189D6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84000" y="1805400"/>
            <a:ext cx="4752000" cy="4384440"/>
          </a:xfrm>
        </p:spPr>
        <p:txBody>
          <a:bodyPr/>
          <a:lstStyle/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a|s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       </a:t>
            </a:r>
            <a:r>
              <a:rPr lang="en-GB" sz="2400" dirty="0"/>
              <a:t>= policy 	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π* </a:t>
            </a:r>
            <a:r>
              <a:rPr lang="en-GB" sz="2400" dirty="0"/>
              <a:t>	        = optimal policy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400" dirty="0"/>
              <a:t>	        = value function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a)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  <a:r>
              <a:rPr lang="en-GB" sz="2400" dirty="0"/>
              <a:t>= action-value function</a:t>
            </a:r>
          </a:p>
          <a:p>
            <a:pPr lvl="0"/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 w</a:t>
            </a:r>
            <a:r>
              <a:rPr lang="en-GB" sz="2400" dirty="0"/>
              <a:t>	        =  function parameters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E(x)</a:t>
            </a:r>
            <a:r>
              <a:rPr lang="en-GB" sz="2400" dirty="0"/>
              <a:t>	        =  expectation of </a:t>
            </a:r>
            <a:r>
              <a:rPr lang="en-GB" sz="2400" i="1" dirty="0"/>
              <a:t>x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Artificial Intelligence and the Future | </a:t>
            </a:r>
            <a:r>
              <a:rPr lang="en-US" dirty="0" err="1"/>
              <a:t>Demis</a:t>
            </a:r>
            <a:r>
              <a:rPr lang="en-US" dirty="0"/>
              <a:t> Hassabis (2016)</a:t>
            </a:r>
          </a:p>
          <a:p>
            <a:r>
              <a:rPr lang="en-US" sz="2400" u="sng" dirty="0">
                <a:hlinkClick r:id="rId3"/>
              </a:rPr>
              <a:t>https://www.youtube.com/watch?v=i3lEG6aRGm8&amp;#t=27m12s</a:t>
            </a:r>
            <a:endParaRPr lang="en-US" sz="2400" dirty="0"/>
          </a:p>
          <a:p>
            <a:br>
              <a:rPr lang="en-US" dirty="0"/>
            </a:b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dirty="0"/>
              <a:t>Talking about the brilliance of </a:t>
            </a:r>
            <a:r>
              <a:rPr lang="en-US" b="1" dirty="0"/>
              <a:t>AlphaGo</a:t>
            </a:r>
            <a:r>
              <a:rPr lang="en-US" dirty="0"/>
              <a:t> in it’s 2015 series</a:t>
            </a:r>
          </a:p>
          <a:p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70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 &amp;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i="1" dirty="0"/>
                  <a:t>, following policy </a:t>
                </a:r>
                <a:r>
                  <a:rPr lang="el-G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i="1" dirty="0"/>
                  <a:t>, taking action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GB" sz="2800" i="1" dirty="0"/>
                  <a:t>, following policy </a:t>
                </a:r>
                <a:r>
                  <a:rPr lang="el-G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It’s a predication of return – which is what our agent wants to maximize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– the agent must learn it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We can generate the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optimal policy </a:t>
            </a:r>
            <a:r>
              <a:rPr lang="el-GR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>
                <a:latin typeface="Noto Sans CJK JP Light"/>
                <a:ea typeface="Yu Gothic" panose="020B0400000000000000" pitchFamily="34" charset="-128"/>
              </a:rPr>
              <a:t>from the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optimal value function</a:t>
            </a:r>
            <a:r>
              <a:rPr lang="en-GB" dirty="0">
                <a:latin typeface="Noto Sans CJK JP Light"/>
                <a:ea typeface="Yu Gothic" panose="020B0400000000000000" pitchFamily="34" charset="-128"/>
              </a:rPr>
              <a:t>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>
                <a:latin typeface="Noto Sans CJK JP Light"/>
                <a:ea typeface="Yu Gothic" panose="020B0400000000000000" pitchFamily="34" charset="-128"/>
              </a:rPr>
              <a:t>(after we have learnt it)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Select an action by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argmax[Q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GB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)]</a:t>
            </a:r>
            <a:r>
              <a:rPr lang="en-GB" dirty="0">
                <a:latin typeface="Noto Sans CJK JP Light"/>
                <a:ea typeface="Yu Gothic" panose="020B0400000000000000" pitchFamily="34" charset="-128"/>
              </a:rPr>
              <a:t> for all possible actions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Select action with largest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en-GB" dirty="0">
              <a:latin typeface="Noto Sans CJK JP Light"/>
              <a:ea typeface="Yu Gothic" panose="020B0400000000000000" pitchFamily="34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392202" y="4427622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392202" y="5702969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5994935" y="5702969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789469" y="5702969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57535" y="5351646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54802" y="5351646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54802" y="5351646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2CC7F41-FD5C-46E6-9AC7-DA7DC480AC74}"/>
              </a:ext>
            </a:extLst>
          </p:cNvPr>
          <p:cNvSpPr/>
          <p:nvPr/>
        </p:nvSpPr>
        <p:spPr>
          <a:xfrm>
            <a:off x="4754541" y="6814760"/>
            <a:ext cx="114807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sz="2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GB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273028" y="6814761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670296" y="6814760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067563" y="6814760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53112" y="5447899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Introduced dynamic programming </a:t>
                </a: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dimensionality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60" y="1106904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4013" y="284540"/>
            <a:ext cx="4541626" cy="7059536"/>
          </a:xfr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</a:rPr>
              <a:t>Recursive relationship between states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value of being in state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=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reward we get after leaving state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+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γV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(s’)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discounted value of next state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4B63A-12A5-43FE-B521-136F210713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b="1" dirty="0">
                <a:solidFill>
                  <a:srgbClr val="92D050"/>
                </a:solidFill>
              </a:rPr>
              <a:t>Expectation</a:t>
            </a:r>
            <a:r>
              <a:rPr lang="en-GB" sz="2400" dirty="0"/>
              <a:t>     = mean (weighted average of all possible values)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b="1" dirty="0">
                <a:solidFill>
                  <a:srgbClr val="92D050"/>
                </a:solidFill>
              </a:rPr>
              <a:t>Conditionals</a:t>
            </a:r>
            <a:r>
              <a:rPr lang="en-GB" sz="2400" dirty="0"/>
              <a:t>   = probability of one thing given another</a:t>
            </a:r>
          </a:p>
          <a:p>
            <a:pPr lvl="1"/>
            <a:r>
              <a:rPr lang="en-GB" sz="2400" dirty="0"/>
              <a:t>P(s’|</a:t>
            </a:r>
            <a:r>
              <a:rPr lang="en-GB" sz="2400" dirty="0" err="1"/>
              <a:t>s,a</a:t>
            </a:r>
            <a:r>
              <a:rPr lang="en-GB" sz="2400" dirty="0"/>
              <a:t>) = probability of next state, given state &amp; action</a:t>
            </a:r>
          </a:p>
          <a:p>
            <a:pPr lvl="1"/>
            <a:endParaRPr lang="en-GB" sz="1200" dirty="0"/>
          </a:p>
          <a:p>
            <a:pPr lvl="1"/>
            <a:r>
              <a:rPr lang="en-GB" sz="2400" dirty="0"/>
              <a:t>R(s, a, s’) = reward received after being in state s, taking 			 		    action a, ending up in next state s’</a:t>
            </a:r>
          </a:p>
          <a:p>
            <a:pPr lvl="1"/>
            <a:endParaRPr lang="en-GB" sz="1200" dirty="0"/>
          </a:p>
          <a:p>
            <a:pPr lvl="1"/>
            <a:r>
              <a:rPr lang="en-GB" sz="2400" dirty="0"/>
              <a:t>π(</a:t>
            </a:r>
            <a:r>
              <a:rPr lang="en-GB" sz="2400" dirty="0" err="1"/>
              <a:t>a|s</a:t>
            </a:r>
            <a:r>
              <a:rPr lang="en-GB" sz="2400" dirty="0"/>
              <a:t>)	= action a chosen by policy π in state s</a:t>
            </a:r>
          </a:p>
          <a:p>
            <a:pPr lvl="1"/>
            <a:r>
              <a:rPr lang="en-GB" sz="2400" dirty="0"/>
              <a:t> </a:t>
            </a:r>
          </a:p>
          <a:p>
            <a:pPr lvl="1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Create a </a:t>
            </a:r>
            <a:r>
              <a:rPr lang="en-GB" b="1" dirty="0">
                <a:solidFill>
                  <a:schemeClr val="accent6"/>
                </a:solidFill>
              </a:rPr>
              <a:t>bootstrapped target </a:t>
            </a:r>
            <a:r>
              <a:rPr lang="en-GB" dirty="0">
                <a:solidFill>
                  <a:schemeClr val="tx1"/>
                </a:solidFill>
              </a:rPr>
              <a:t>to improve value function approximations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target is used by supervised learners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improve our approximation by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min(approximation – function output)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min(r + Q(</a:t>
            </a:r>
            <a:r>
              <a:rPr lang="en-GB" sz="2800" dirty="0" err="1">
                <a:solidFill>
                  <a:schemeClr val="tx1"/>
                </a:solidFill>
              </a:rPr>
              <a:t>s’,a</a:t>
            </a:r>
            <a:r>
              <a:rPr lang="en-GB" sz="2800" dirty="0">
                <a:solidFill>
                  <a:schemeClr val="tx1"/>
                </a:solidFill>
              </a:rPr>
              <a:t>)          – Q(</a:t>
            </a:r>
            <a:r>
              <a:rPr lang="en-GB" sz="2800" dirty="0" err="1">
                <a:solidFill>
                  <a:schemeClr val="tx1"/>
                </a:solidFill>
              </a:rPr>
              <a:t>s,a</a:t>
            </a:r>
            <a:r>
              <a:rPr lang="en-GB" sz="2800" dirty="0">
                <a:solidFill>
                  <a:schemeClr val="tx1"/>
                </a:solidFill>
              </a:rPr>
              <a:t>))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therefore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1 – improving our approximation of the value function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2 – improving our policy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essentially just favour the best action (usually with an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argmax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Imagine we had access to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state transition probabilities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the reward function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How would you use this </a:t>
            </a:r>
            <a:r>
              <a:rPr lang="en-GB" b="1" dirty="0">
                <a:solidFill>
                  <a:schemeClr val="accent6"/>
                </a:solidFill>
              </a:rPr>
              <a:t>perfect environment model </a:t>
            </a:r>
            <a:r>
              <a:rPr lang="en-GB" dirty="0">
                <a:solidFill>
                  <a:schemeClr val="tx1"/>
                </a:solidFill>
              </a:rPr>
              <a:t>for value function approximation?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answer = use the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rewards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estimate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r>
              <a:rPr lang="en-GB" dirty="0">
                <a:solidFill>
                  <a:schemeClr val="tx1"/>
                </a:solidFill>
              </a:rPr>
              <a:t> depends 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policy (what action we pick in state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environment dynamics (state &amp; reward transitions)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estimate of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V(s’)</a:t>
            </a:r>
            <a:r>
              <a:rPr lang="en-GB" sz="2800" dirty="0">
                <a:solidFill>
                  <a:schemeClr val="tx1"/>
                </a:solidFill>
              </a:rPr>
              <a:t> (bootstrapping)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92D05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makes dynamic programming computationally expensive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finite, fully observed MDPs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>
                <a:solidFill>
                  <a:schemeClr val="tx1"/>
                </a:solidFill>
              </a:rPr>
              <a:t>– learn from actual experience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experience = sequences of (s, a, r, s’)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V(s) = average of true discounted returns experienced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only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because we need to know the true discounted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 within episode learning</a:t>
            </a:r>
          </a:p>
        </p:txBody>
      </p:sp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Estimate value of state </a:t>
            </a:r>
            <a:r>
              <a:rPr lang="en-US" dirty="0"/>
              <a:t>by averaging returns observed after visit to that state</a:t>
            </a:r>
            <a:endParaRPr lang="en-US" sz="2800" dirty="0"/>
          </a:p>
          <a:p>
            <a:r>
              <a:rPr lang="en-US" sz="2800" b="1" dirty="0">
                <a:solidFill>
                  <a:schemeClr val="accent6"/>
                </a:solidFill>
              </a:rPr>
              <a:t>estimate by sampling observed returns</a:t>
            </a:r>
          </a:p>
          <a:p>
            <a:br>
              <a:rPr lang="en-US" sz="2800" dirty="0"/>
            </a:br>
            <a:r>
              <a:rPr lang="en-US" dirty="0"/>
              <a:t>As more episodes run, estimate should converge to the expected value </a:t>
            </a:r>
          </a:p>
          <a:p>
            <a:r>
              <a:rPr lang="en-US" sz="2800" dirty="0"/>
              <a:t>expected return of state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800" dirty="0"/>
              <a:t> following policy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US" sz="2800" dirty="0"/>
              <a:t>)</a:t>
            </a:r>
          </a:p>
          <a:p>
            <a:br>
              <a:rPr lang="en-US" sz="2800" dirty="0"/>
            </a:br>
            <a:r>
              <a:rPr lang="en-US" dirty="0"/>
              <a:t>Low bias &amp; high variance – why?</a:t>
            </a:r>
            <a:endParaRPr lang="en-US" sz="2800" dirty="0"/>
          </a:p>
          <a:p>
            <a:br>
              <a:rPr lang="en-US" sz="2800" dirty="0"/>
            </a:b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&amp; path dependent environments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our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things about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Computational expense of estimating the value of state s is independent of the number of states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this is because we use </a:t>
            </a:r>
            <a:r>
              <a:rPr lang="en-GB" sz="2800" b="1" dirty="0">
                <a:solidFill>
                  <a:schemeClr val="accent6"/>
                </a:solidFill>
              </a:rPr>
              <a:t>experienced state transitions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 how consistent is my model / sampling</a:t>
            </a:r>
          </a:p>
          <a:p>
            <a:pPr lvl="0"/>
            <a:r>
              <a:rPr lang="en-GB" sz="2000" dirty="0"/>
              <a:t> can often be dealt with by sampling more (problem if sampling is expensive!)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 how close to the truth is my model</a:t>
            </a:r>
          </a:p>
          <a:p>
            <a:pPr lvl="0"/>
            <a:r>
              <a:rPr lang="en-GB" sz="2000" dirty="0"/>
              <a:t> approximations or bootstrapping tend to </a:t>
            </a:r>
          </a:p>
          <a:p>
            <a:pPr lvl="0"/>
            <a:r>
              <a:rPr lang="en-GB" sz="2000" dirty="0"/>
              <a:t> introduce bias</a:t>
            </a:r>
          </a:p>
          <a:p>
            <a:pPr lvl="0"/>
            <a:endParaRPr lang="en-GB" sz="2400" dirty="0"/>
          </a:p>
        </p:txBody>
      </p:sp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66" y="3805394"/>
            <a:ext cx="3676212" cy="360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methods use two methods of estimation / sampling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1 – bootstrap the approx. of V(s) using V(s’)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2 – sample from experienced trajectories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TD(0)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690657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actual experienced trajectory</a:t>
            </a:r>
          </a:p>
          <a:p>
            <a:pPr>
              <a:buFont typeface="StarSymbol"/>
              <a:buNone/>
            </a:pPr>
            <a:r>
              <a:rPr lang="en-GB" dirty="0"/>
              <a:t>B</a:t>
            </a:r>
            <a:r>
              <a:rPr lang="en-GB" dirty="0">
                <a:solidFill>
                  <a:schemeClr val="tx1"/>
                </a:solidFill>
              </a:rPr>
              <a:t>ootstrapping</a:t>
            </a:r>
            <a:endParaRPr lang="en-GB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endParaRPr lang="en-GB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value function approximation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uses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DeepMind Atari work based around Q-Learning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(we will cover later in the Atari paper review)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target networks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B700A-783B-4B6F-8E66-F0BF1564C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In reinforcement learning bootstrapping refers to using a function recursively – using it to </a:t>
            </a:r>
            <a:r>
              <a:rPr lang="en-GB" sz="2400" b="1" dirty="0">
                <a:solidFill>
                  <a:srgbClr val="92D050"/>
                </a:solidFill>
              </a:rPr>
              <a:t>improve or approximate itself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The </a:t>
            </a:r>
            <a:r>
              <a:rPr lang="en-GB" sz="2400" b="1" dirty="0">
                <a:solidFill>
                  <a:srgbClr val="92D050"/>
                </a:solidFill>
              </a:rPr>
              <a:t>Bellman Equation </a:t>
            </a:r>
            <a:r>
              <a:rPr lang="en-GB" sz="2400" dirty="0"/>
              <a:t>is approximated using a recursive definition (more on this later)</a:t>
            </a:r>
          </a:p>
          <a:p>
            <a:pPr lvl="0"/>
            <a:r>
              <a:rPr lang="en-GB" sz="2400" dirty="0"/>
              <a:t>V(s) = r + γ Q(s’)</a:t>
            </a:r>
          </a:p>
          <a:p>
            <a:pPr lvl="0"/>
            <a:r>
              <a:rPr lang="en-GB" sz="2400" dirty="0"/>
              <a:t>Q(</a:t>
            </a:r>
            <a:r>
              <a:rPr lang="en-GB" sz="2400" dirty="0" err="1"/>
              <a:t>s,a</a:t>
            </a:r>
            <a:r>
              <a:rPr lang="en-GB" sz="2400" dirty="0"/>
              <a:t>) = r + γ Q(</a:t>
            </a:r>
            <a:r>
              <a:rPr lang="en-GB" sz="2400" dirty="0" err="1"/>
              <a:t>s’,a</a:t>
            </a:r>
            <a:r>
              <a:rPr lang="en-GB" sz="2400" dirty="0"/>
              <a:t>)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We can </a:t>
            </a:r>
            <a:r>
              <a:rPr lang="en-GB" sz="2400" dirty="0" err="1"/>
              <a:t>can</a:t>
            </a:r>
            <a:r>
              <a:rPr lang="en-GB" sz="2400" dirty="0"/>
              <a:t> use </a:t>
            </a:r>
            <a:r>
              <a:rPr lang="en-GB" sz="2400" dirty="0" err="1"/>
              <a:t>bootsrapping</a:t>
            </a:r>
            <a:r>
              <a:rPr lang="en-GB" sz="2400" dirty="0"/>
              <a:t> to improve our approximation of value functions (more on this later)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Off policy learning – to free behaviour policy from target policy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Function approximation – scalability &amp; generalization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Bootstrapping – 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instability &amp; divergence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i="1" dirty="0">
                <a:solidFill>
                  <a:schemeClr val="tx1"/>
                </a:solidFill>
                <a:latin typeface="Noto Sans CJK JP Light"/>
              </a:rPr>
              <a:t>Take </a:t>
            </a:r>
            <a:r>
              <a:rPr lang="en-GB" i="1" dirty="0" err="1">
                <a:solidFill>
                  <a:schemeClr val="tx1"/>
                </a:solidFill>
                <a:latin typeface="Noto Sans CJK JP Light"/>
              </a:rPr>
              <a:t>fromLi</a:t>
            </a:r>
            <a:r>
              <a:rPr lang="en-GB" i="1" dirty="0">
                <a:solidFill>
                  <a:schemeClr val="tx1"/>
                </a:solidFill>
                <a:latin typeface="Noto Sans CJK JP Light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998419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is the root cause for instability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Dynamic programming will diverge with function approximation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Prediction can diverge (so it’s not exploration or control)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not non-linear functions (since linear function can be unstable)</a:t>
            </a:r>
          </a:p>
        </p:txBody>
      </p:sp>
    </p:spTree>
    <p:extLst>
      <p:ext uri="{BB962C8B-B14F-4D97-AF65-F5344CB8AC3E}">
        <p14:creationId xmlns:p14="http://schemas.microsoft.com/office/powerpoint/2010/main" val="31459438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but if it works, works really well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because we take the argmax across all possible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policies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</p:txBody>
      </p:sp>
    </p:spTree>
    <p:extLst>
      <p:ext uri="{BB962C8B-B14F-4D97-AF65-F5344CB8AC3E}">
        <p14:creationId xmlns:p14="http://schemas.microsoft.com/office/powerpoint/2010/main" val="15238601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/>
              <a:t>vs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Q(s, a)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Both model future expected discounted return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Which is more useful?</a:t>
            </a:r>
          </a:p>
          <a:p>
            <a:pPr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V(s)</a:t>
            </a:r>
            <a:r>
              <a:rPr lang="en-GB" sz="2800" dirty="0">
                <a:latin typeface="Noto Sans CJK JP Light"/>
                <a:ea typeface="Cambria Math" panose="02040503050406030204" pitchFamily="18" charset="0"/>
              </a:rPr>
              <a:t> tells us how good a state is</a:t>
            </a:r>
          </a:p>
          <a:p>
            <a:pPr>
              <a:buNone/>
            </a:pPr>
            <a:r>
              <a:rPr lang="en-GB" sz="2800" dirty="0">
                <a:latin typeface="Noto Sans CJK JP Light"/>
                <a:ea typeface="Cambria Math" panose="02040503050406030204" pitchFamily="18" charset="0"/>
              </a:rPr>
              <a:t> Doesn’t tell us how to get there!</a:t>
            </a:r>
          </a:p>
          <a:p>
            <a:pPr>
              <a:buNone/>
            </a:pP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Q(s, a)</a:t>
            </a:r>
            <a:r>
              <a:rPr lang="en-GB" dirty="0">
                <a:latin typeface="Noto Sans CJK JP Light"/>
                <a:ea typeface="Cambria Math" panose="02040503050406030204" pitchFamily="18" charset="0"/>
              </a:rPr>
              <a:t> tells us </a:t>
            </a:r>
            <a:r>
              <a:rPr lang="en-GB" b="1" dirty="0">
                <a:solidFill>
                  <a:schemeClr val="accent6"/>
                </a:solidFill>
              </a:rPr>
              <a:t>how good an action is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5088564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&amp; action (take by policy)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+ max across all possible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117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108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 use of the max allows Q-Learning to learn off-policy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i.e. to learn the optimal policy while following a sub-optimal policy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the maximum is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aggressive – this can be a problem when we are sharing weights between actions (</a:t>
            </a:r>
            <a:r>
              <a:rPr lang="en-GB" dirty="0" err="1">
                <a:latin typeface="Noto Sans CJK JP Light"/>
              </a:rPr>
              <a:t>ie</a:t>
            </a:r>
            <a:r>
              <a:rPr lang="en-GB">
                <a:latin typeface="Noto Sans CJK JP Light"/>
              </a:rPr>
              <a:t> parameterizing)</a:t>
            </a: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 positively biased</a:t>
            </a:r>
          </a:p>
        </p:txBody>
      </p:sp>
    </p:spTree>
    <p:extLst>
      <p:ext uri="{BB962C8B-B14F-4D97-AF65-F5344CB8AC3E}">
        <p14:creationId xmlns:p14="http://schemas.microsoft.com/office/powerpoint/2010/main" val="5712640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Imagine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state where Q(</a:t>
            </a:r>
            <a:r>
              <a:rPr lang="en-GB" dirty="0" err="1">
                <a:latin typeface="Noto Sans CJK JP Light"/>
              </a:rPr>
              <a:t>s,a</a:t>
            </a:r>
            <a:r>
              <a:rPr lang="en-GB" dirty="0">
                <a:latin typeface="Noto Sans CJK JP Light"/>
              </a:rPr>
              <a:t>) = 0 (for all possible a)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our estimates are distributed above &amp; below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Maximum(true value) = 0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Maximum(estimated values) &gt;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(put a picture in here)</a:t>
            </a:r>
          </a:p>
        </p:txBody>
      </p:sp>
    </p:spTree>
    <p:extLst>
      <p:ext uri="{BB962C8B-B14F-4D97-AF65-F5344CB8AC3E}">
        <p14:creationId xmlns:p14="http://schemas.microsoft.com/office/powerpoint/2010/main" val="40134086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Imagine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state where Q(</a:t>
            </a:r>
            <a:r>
              <a:rPr lang="en-GB" dirty="0" err="1">
                <a:latin typeface="Noto Sans CJK JP Light"/>
              </a:rPr>
              <a:t>s,a</a:t>
            </a:r>
            <a:r>
              <a:rPr lang="en-GB" dirty="0">
                <a:latin typeface="Noto Sans CJK JP Light"/>
              </a:rPr>
              <a:t>) = 0 (for all possible a)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our estimates are distributed above &amp; below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Maximum(true value) = 0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Maximum(estimated values) &gt; 0</a:t>
            </a:r>
          </a:p>
        </p:txBody>
      </p:sp>
    </p:spTree>
    <p:extLst>
      <p:ext uri="{BB962C8B-B14F-4D97-AF65-F5344CB8AC3E}">
        <p14:creationId xmlns:p14="http://schemas.microsoft.com/office/powerpoint/2010/main" val="3509038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two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19534892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4350</Words>
  <Application>Microsoft Office PowerPoint</Application>
  <PresentationFormat>Custom</PresentationFormat>
  <Paragraphs>1077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9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Reinforcement learning   is  learning through action</vt:lpstr>
      <vt:lpstr>PowerPoint Presentation</vt:lpstr>
      <vt:lpstr>Data in reinforcement learning</vt:lpstr>
      <vt:lpstr>Central challenges</vt:lpstr>
      <vt:lpstr>Exploration vs exploitation</vt:lpstr>
      <vt:lpstr>Exploration vs exploitation</vt:lpstr>
      <vt:lpstr>Data – correlated samples</vt:lpstr>
      <vt:lpstr>Data – non-stationary distribution</vt:lpstr>
      <vt:lpstr>Credit assignment</vt:lpstr>
      <vt:lpstr>Sample efficiency</vt:lpstr>
      <vt:lpstr>Markov Decision Processes</vt:lpstr>
      <vt:lpstr>Markov Decision Processes</vt:lpstr>
      <vt:lpstr>Markov property</vt:lpstr>
      <vt:lpstr>State vs observation</vt:lpstr>
      <vt:lpstr>Formal definition of an MDP</vt:lpstr>
      <vt:lpstr>Discrete vs continuous spaces</vt:lpstr>
      <vt:lpstr>Informal definition of an MDP</vt:lpstr>
      <vt:lpstr>Environment</vt:lpstr>
      <vt:lpstr>Discrete vs continuous action spaces</vt:lpstr>
      <vt:lpstr>State</vt:lpstr>
      <vt:lpstr>Reward</vt:lpstr>
      <vt:lpstr>Agent</vt:lpstr>
      <vt:lpstr>Policy - π</vt:lpstr>
      <vt:lpstr>Policy - π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break</vt:lpstr>
      <vt:lpstr>recap</vt:lpstr>
      <vt:lpstr>A new level of intelligence</vt:lpstr>
      <vt:lpstr>three - value function methods</vt:lpstr>
      <vt:lpstr>Value functions</vt:lpstr>
      <vt:lpstr>Value functions</vt:lpstr>
      <vt:lpstr>Value functions</vt:lpstr>
      <vt:lpstr>Value function approximation</vt:lpstr>
      <vt:lpstr>Richard Bellman</vt:lpstr>
      <vt:lpstr>What happens if we combine a value function with the Bellman equation   V_π (s)=∑_(k=0)^∞▒〖γ^k r_(t+k+1) 〗   G_π (s)=r+γG_π (s)   G_π (s)=r+γG_π (s)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things about Monte Carlo</vt:lpstr>
      <vt:lpstr>Monte Carlo</vt:lpstr>
      <vt:lpstr>three – value function methods</vt:lpstr>
      <vt:lpstr>Temporal difference</vt:lpstr>
      <vt:lpstr>Temporal difference</vt:lpstr>
      <vt:lpstr>Temporal difference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Deadly triad</vt:lpstr>
      <vt:lpstr>Deadly triad</vt:lpstr>
      <vt:lpstr>Q-Learning</vt:lpstr>
      <vt:lpstr>V(s) vs Q(s, a)</vt:lpstr>
      <vt:lpstr>SARSA &amp; Q-Learning</vt:lpstr>
      <vt:lpstr>SARSA &amp; Q-Learning</vt:lpstr>
      <vt:lpstr>Maximization bias</vt:lpstr>
      <vt:lpstr>Maximization bias</vt:lpstr>
      <vt:lpstr>Maximization bias</vt:lpstr>
      <vt:lpstr>Double Q-Learning</vt:lpstr>
      <vt:lpstr>PowerPoint Presentation</vt:lpstr>
      <vt:lpstr>Atari stuff</vt:lpstr>
      <vt:lpstr>Significance</vt:lpstr>
      <vt:lpstr>Reinforcement learning to play Atari</vt:lpstr>
      <vt:lpstr>Problems with Q-Learning</vt:lpstr>
      <vt:lpstr>Experience replay</vt:lpstr>
      <vt:lpstr>Target network</vt:lpstr>
      <vt:lpstr>PowerPoint Presentation</vt:lpstr>
      <vt:lpstr>Value function approximation</vt:lpstr>
      <vt:lpstr>break</vt:lpstr>
      <vt:lpstr>recap – Q-Learning</vt:lpstr>
      <vt:lpstr>four – policy gradients</vt:lpstr>
      <vt:lpstr>Reinforcement learning</vt:lpstr>
      <vt:lpstr>Policy gradients</vt:lpstr>
      <vt:lpstr>Policy gradients</vt:lpstr>
      <vt:lpstr>Motivations for policy gradients</vt:lpstr>
      <vt:lpstr>Motivation - stochastic policies</vt:lpstr>
      <vt:lpstr>Motivation – curse of dimensionality</vt:lpstr>
      <vt:lpstr>Motivations – stability</vt:lpstr>
      <vt:lpstr>Motivations – optimize return directly</vt:lpstr>
      <vt:lpstr>Motivations for policy gradients</vt:lpstr>
      <vt:lpstr>Policy gradients</vt:lpstr>
      <vt:lpstr>Parameterizing policies - discrete</vt:lpstr>
      <vt:lpstr>Parameterizing policies - continuous</vt:lpstr>
      <vt:lpstr>Policy Gradient Theorem</vt:lpstr>
      <vt:lpstr>Policy gradient intuition</vt:lpstr>
      <vt:lpstr>Training a policy</vt:lpstr>
      <vt:lpstr>Improving a policy</vt:lpstr>
      <vt:lpstr>Approximating return</vt:lpstr>
      <vt:lpstr>REINFORCE with baseline</vt:lpstr>
      <vt:lpstr>Approximating return</vt:lpstr>
      <vt:lpstr>four – policy gradients</vt:lpstr>
      <vt:lpstr>Actor-Critic</vt:lpstr>
      <vt:lpstr>Actor-Critic algorithm</vt:lpstr>
      <vt:lpstr>break</vt:lpstr>
      <vt:lpstr>recap – policy gradients</vt:lpstr>
      <vt:lpstr>five – AlphaGo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93</cp:revision>
  <dcterms:created xsi:type="dcterms:W3CDTF">2017-09-02T04:41:48Z</dcterms:created>
  <dcterms:modified xsi:type="dcterms:W3CDTF">2017-09-27T01:49:33Z</dcterms:modified>
</cp:coreProperties>
</file>